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C13E2-BF3C-4625-8CAA-EFB8FAAEEFBD}" type="datetimeFigureOut">
              <a:rPr lang="es-MX" smtClean="0"/>
              <a:pPr/>
              <a:t>16/10/2016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C7399-E82F-4860-94D9-4D952AF39F1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smtClean="0">
                <a:solidFill>
                  <a:prstClr val="white"/>
                </a:solidFill>
                <a:cs typeface="Arial" charset="0"/>
              </a:rPr>
              <a:t>Porcentaje de MIPYMES apoyadas con programas que incluyen esquemas de simplificación impositiva </a:t>
            </a:r>
          </a:p>
        </p:txBody>
      </p:sp>
      <p:sp>
        <p:nvSpPr>
          <p:cNvPr id="9" name="TextBox 8"/>
          <p:cNvSpPr txBox="1"/>
          <p:nvPr/>
        </p:nvSpPr>
        <p:spPr>
          <a:xfrm>
            <a:off x="1835696" y="2708920"/>
            <a:ext cx="6768752" cy="923330"/>
          </a:xfrm>
          <a:prstGeom prst="rect">
            <a:avLst/>
          </a:prstGeom>
          <a:noFill/>
        </p:spPr>
        <p:txBody>
          <a:bodyPr wrap="square" rtlCol="0">
            <a:spAutoFit/>
          </a:bodyPr>
          <a:lstStyle/>
          <a:p>
            <a:r>
              <a:rPr lang="es-MX" dirty="0" smtClean="0">
                <a:solidFill>
                  <a:prstClr val="black"/>
                </a:solidFill>
              </a:rPr>
              <a:t>Mide el número de MIPYMES apoyadas con programas que incluyen esquemas de simplificación impositiva </a:t>
            </a:r>
          </a:p>
          <a:p>
            <a:endParaRPr lang="es-MX" dirty="0">
              <a:solidFill>
                <a:prstClr val="black"/>
              </a:solidFill>
            </a:endParaRPr>
          </a:p>
        </p:txBody>
      </p:sp>
      <p:sp>
        <p:nvSpPr>
          <p:cNvPr id="7" name="TextBox 6"/>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sp>
        <p:nvSpPr>
          <p:cNvPr id="10" name="Down Arrow 9"/>
          <p:cNvSpPr/>
          <p:nvPr/>
        </p:nvSpPr>
        <p:spPr>
          <a:xfrm>
            <a:off x="4499992"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pic>
        <p:nvPicPr>
          <p:cNvPr id="11" name="Picture 10" descr="niño preguntando.jpg"/>
          <p:cNvPicPr>
            <a:picLocks noChangeAspect="1"/>
          </p:cNvPicPr>
          <p:nvPr/>
        </p:nvPicPr>
        <p:blipFill>
          <a:blip r:embed="rId4" cstate="print"/>
          <a:stretch>
            <a:fillRect/>
          </a:stretch>
        </p:blipFill>
        <p:spPr>
          <a:xfrm>
            <a:off x="251520" y="3077517"/>
            <a:ext cx="1359595" cy="1359595"/>
          </a:xfrm>
          <a:prstGeom prst="rect">
            <a:avLst/>
          </a:prstGeom>
        </p:spPr>
      </p:pic>
      <p:graphicFrame>
        <p:nvGraphicFramePr>
          <p:cNvPr id="16" name="Table 15"/>
          <p:cNvGraphicFramePr>
            <a:graphicFrameLocks noGrp="1"/>
          </p:cNvGraphicFramePr>
          <p:nvPr/>
        </p:nvGraphicFramePr>
        <p:xfrm>
          <a:off x="1907705" y="4149080"/>
          <a:ext cx="6480719" cy="1686560"/>
        </p:xfrm>
        <a:graphic>
          <a:graphicData uri="http://schemas.openxmlformats.org/drawingml/2006/table">
            <a:tbl>
              <a:tblPr firstRow="1" bandRow="1">
                <a:tableStyleId>{5C22544A-7EE6-4342-B048-85BDC9FD1C3A}</a:tableStyleId>
              </a:tblPr>
              <a:tblGrid>
                <a:gridCol w="3014287"/>
                <a:gridCol w="3466432"/>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MIPYMES apoyadas para participar en esquemas de simplificación impositiva tales como la estrategia Crezcamos Juntos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MIPYMES estimadas a apoyar en esquemas de simplificación impositiva tales como la estrategia Crezcamos Juntos en el período t</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7" name="TextBox 16"/>
          <p:cNvSpPr txBox="1"/>
          <p:nvPr/>
        </p:nvSpPr>
        <p:spPr>
          <a:xfrm>
            <a:off x="1835697" y="3789040"/>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323528" y="3501008"/>
            <a:ext cx="8424936" cy="1477328"/>
          </a:xfrm>
          <a:prstGeom prst="rect">
            <a:avLst/>
          </a:prstGeom>
          <a:noFill/>
        </p:spPr>
        <p:txBody>
          <a:bodyPr wrap="square" rtlCol="0">
            <a:spAutoFit/>
          </a:bodyPr>
          <a:lstStyle/>
          <a:p>
            <a:r>
              <a:rPr lang="es-MX" b="1" dirty="0">
                <a:solidFill>
                  <a:prstClr val="black"/>
                </a:solidFill>
              </a:rPr>
              <a:t>Medios de verificación</a:t>
            </a:r>
          </a:p>
          <a:p>
            <a:endParaRPr lang="es-MX" b="1" dirty="0" smtClean="0">
              <a:solidFill>
                <a:prstClr val="black"/>
              </a:solidFill>
            </a:endParaRPr>
          </a:p>
          <a:p>
            <a:pPr algn="just"/>
            <a:r>
              <a:rPr lang="es-MX" dirty="0" smtClean="0">
                <a:solidFill>
                  <a:prstClr val="black"/>
                </a:solidFill>
              </a:rPr>
              <a:t>La reducción presupuestaria a la baja por 600 millones de pesos que enfrentó el programa afectó su participación en la Estrategia Crezcamos Juntos, por lo que no se contará con beneficiarios en el presente ejercicio fiscal</a:t>
            </a:r>
            <a:endParaRPr lang="es-MX" dirty="0">
              <a:solidFill>
                <a:prstClr val="black"/>
              </a:solidFill>
            </a:endParaRPr>
          </a:p>
        </p:txBody>
      </p:sp>
      <p:sp>
        <p:nvSpPr>
          <p:cNvPr id="6"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7" name="Table 6"/>
          <p:cNvGraphicFramePr>
            <a:graphicFrameLocks noGrp="1"/>
          </p:cNvGraphicFramePr>
          <p:nvPr/>
        </p:nvGraphicFramePr>
        <p:xfrm>
          <a:off x="1691680" y="1628800"/>
          <a:ext cx="6552728" cy="1310640"/>
        </p:xfrm>
        <a:graphic>
          <a:graphicData uri="http://schemas.openxmlformats.org/drawingml/2006/table">
            <a:tbl>
              <a:tblPr firstRow="1" bandRow="1">
                <a:tableStyleId>{8799B23B-EC83-4686-B30A-512413B5E67A}</a:tableStyleId>
              </a:tblPr>
              <a:tblGrid>
                <a:gridCol w="1584176"/>
                <a:gridCol w="4968552"/>
              </a:tblGrid>
              <a:tr h="3600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dirty="0" smtClean="0"/>
                        <a:t>0%</a:t>
                      </a:r>
                      <a:endParaRPr lang="es-MX" sz="1400" dirty="0"/>
                    </a:p>
                  </a:txBody>
                  <a:tcPr/>
                </a:tc>
                <a:tc>
                  <a:txBody>
                    <a:bodyPr/>
                    <a:lstStyle/>
                    <a:p>
                      <a:pPr algn="ctr"/>
                      <a:r>
                        <a:rPr lang="es-MX" sz="1400" dirty="0" smtClean="0"/>
                        <a:t>La reducción presupuestaria a la baja por 600 millones de pesos que enfrentó el programa afectó su participación en la Estrategia Crezcamos Juntos, por lo que no se contará con beneficiarios en el presente ejercicio fiscal</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170</Words>
  <Application>Microsoft Office PowerPoint</Application>
  <PresentationFormat>On-screen Show (4:3)</PresentationFormat>
  <Paragraphs>20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7</cp:revision>
  <dcterms:created xsi:type="dcterms:W3CDTF">2015-09-21T17:05:26Z</dcterms:created>
  <dcterms:modified xsi:type="dcterms:W3CDTF">2016-10-17T02:37:41Z</dcterms:modified>
</cp:coreProperties>
</file>